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64" r:id="rId3"/>
    <p:sldId id="265" r:id="rId4"/>
    <p:sldId id="266" r:id="rId5"/>
    <p:sldId id="261" r:id="rId6"/>
    <p:sldId id="269" r:id="rId7"/>
    <p:sldId id="277" r:id="rId8"/>
    <p:sldId id="278" r:id="rId9"/>
    <p:sldId id="257" r:id="rId10"/>
    <p:sldId id="258" r:id="rId11"/>
    <p:sldId id="259" r:id="rId12"/>
    <p:sldId id="260" r:id="rId13"/>
    <p:sldId id="262" r:id="rId14"/>
    <p:sldId id="279" r:id="rId15"/>
    <p:sldId id="280" r:id="rId16"/>
    <p:sldId id="281" r:id="rId17"/>
    <p:sldId id="263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0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len.Rust@KY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089" y="530578"/>
            <a:ext cx="7772400" cy="182791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Railroad Session</a:t>
            </a:r>
            <a:br>
              <a:rPr lang="en-US" sz="4800" dirty="0" smtClean="0"/>
            </a:br>
            <a:r>
              <a:rPr lang="en-US" sz="3100" dirty="0" smtClean="0"/>
              <a:t>Railroad Acquisition, Crossings, etc.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222" y="3423736"/>
            <a:ext cx="3266132" cy="1655762"/>
          </a:xfrm>
        </p:spPr>
        <p:txBody>
          <a:bodyPr>
            <a:normAutofit lnSpcReduction="10000"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Allen Rust, PE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Rail Coordinator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KYTC 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Division of Right of Way and Utilities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6849" y="5079498"/>
            <a:ext cx="1609725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516" y="2520420"/>
            <a:ext cx="352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</a:t>
            </a:r>
            <a:r>
              <a:rPr lang="en-US" dirty="0" smtClean="0"/>
              <a:t> </a:t>
            </a:r>
            <a:r>
              <a:rPr lang="en-US" sz="2400" dirty="0" smtClean="0"/>
              <a:t>5, 2018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5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Submittal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Funding</a:t>
            </a:r>
          </a:p>
          <a:p>
            <a:pPr lvl="1"/>
            <a:r>
              <a:rPr lang="en-US" sz="2400" dirty="0" smtClean="0"/>
              <a:t>Primarily U</a:t>
            </a:r>
          </a:p>
          <a:p>
            <a:pPr lvl="1"/>
            <a:r>
              <a:rPr lang="en-US" sz="2400" dirty="0" smtClean="0"/>
              <a:t>Can use D or C</a:t>
            </a:r>
          </a:p>
          <a:p>
            <a:r>
              <a:rPr lang="en-US" sz="2400" dirty="0" smtClean="0"/>
              <a:t>Preliminary Road Plans</a:t>
            </a:r>
          </a:p>
          <a:p>
            <a:r>
              <a:rPr lang="en-US" sz="2400" dirty="0" smtClean="0"/>
              <a:t>Preliminary Structure Plans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15" y="2052925"/>
            <a:ext cx="2225002" cy="223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4696735"/>
            <a:ext cx="3091070" cy="197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91" y="4696735"/>
            <a:ext cx="3024734" cy="19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Comments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Railroad returns comments</a:t>
            </a:r>
          </a:p>
          <a:p>
            <a:r>
              <a:rPr lang="en-US" sz="2400" dirty="0" smtClean="0"/>
              <a:t>Designers address comments</a:t>
            </a:r>
          </a:p>
          <a:p>
            <a:pPr marL="742950" lvl="2" indent="-342900"/>
            <a:r>
              <a:rPr lang="en-US" sz="2200" dirty="0"/>
              <a:t>May impact ROW</a:t>
            </a:r>
          </a:p>
          <a:p>
            <a:r>
              <a:rPr lang="en-US" sz="2400" dirty="0" smtClean="0"/>
              <a:t>Send revised plans to RR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3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Force Account Estimate (FAE)</a:t>
            </a:r>
          </a:p>
          <a:p>
            <a:r>
              <a:rPr lang="en-US" sz="2400" dirty="0" smtClean="0"/>
              <a:t>Draft Agreement</a:t>
            </a:r>
          </a:p>
          <a:p>
            <a:r>
              <a:rPr lang="en-US" sz="2400" dirty="0" smtClean="0"/>
              <a:t>Execution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8" y="1328676"/>
            <a:ext cx="1867344" cy="241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6" y="3939315"/>
            <a:ext cx="2157095" cy="277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5" y="3943722"/>
            <a:ext cx="2317619" cy="2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Agreement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Housed in KURTS</a:t>
            </a:r>
          </a:p>
          <a:p>
            <a:r>
              <a:rPr lang="en-US" sz="2400" dirty="0" smtClean="0"/>
              <a:t>Available upon </a:t>
            </a:r>
            <a:r>
              <a:rPr lang="en-US" sz="2400" dirty="0" smtClean="0"/>
              <a:t>request</a:t>
            </a:r>
          </a:p>
          <a:p>
            <a:r>
              <a:rPr lang="en-US" sz="2400" dirty="0" smtClean="0"/>
              <a:t>RR won’t execute deed until Agreement Executed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14418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Rail Coordination Update	</a:t>
            </a:r>
          </a:p>
          <a:p>
            <a:pPr lvl="1"/>
            <a:r>
              <a:rPr lang="en-US" sz="2200" dirty="0" smtClean="0"/>
              <a:t>Rail Coordination Status Report</a:t>
            </a:r>
          </a:p>
          <a:p>
            <a:pPr lvl="1"/>
            <a:r>
              <a:rPr lang="en-US" sz="2200" dirty="0" smtClean="0"/>
              <a:t>Rail ROW Status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62" y="3694439"/>
            <a:ext cx="4734838" cy="230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439"/>
            <a:ext cx="4321479" cy="23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" y="2279736"/>
            <a:ext cx="8880933" cy="4008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835" y="2516404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2,106 Open, Public, At-Grade </a:t>
            </a:r>
            <a:r>
              <a:rPr lang="en-US" sz="3600" b="1" dirty="0" smtClean="0"/>
              <a:t>Crossings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52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 Crossing Inventory (RCI)</a:t>
            </a:r>
          </a:p>
          <a:p>
            <a:r>
              <a:rPr lang="en-US" dirty="0"/>
              <a:t>Section 130 Program</a:t>
            </a:r>
          </a:p>
          <a:p>
            <a:r>
              <a:rPr lang="en-US" dirty="0" smtClean="0"/>
              <a:t>RRs </a:t>
            </a:r>
            <a:r>
              <a:rPr lang="en-US" dirty="0" smtClean="0"/>
              <a:t>must maintain </a:t>
            </a:r>
            <a:r>
              <a:rPr lang="en-US" dirty="0" smtClean="0"/>
              <a:t>crossings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53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39" y="1158112"/>
            <a:ext cx="7055380" cy="945007"/>
          </a:xfrm>
        </p:spPr>
        <p:txBody>
          <a:bodyPr/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6218" y="3321381"/>
            <a:ext cx="4088021" cy="216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Allen Rust, PE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Rail Coordinator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KYTC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  <a:hlinkClick r:id="rId2"/>
              </a:rPr>
              <a:t>Allen.Rust@KY.gov</a:t>
            </a:r>
            <a:endParaRPr lang="en-US" sz="2400" cap="all" dirty="0">
              <a:latin typeface="+mn-lt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502-782-4950</a:t>
            </a:r>
          </a:p>
        </p:txBody>
      </p:sp>
    </p:spTree>
    <p:extLst>
      <p:ext uri="{BB962C8B-B14F-4D97-AF65-F5344CB8AC3E}">
        <p14:creationId xmlns:p14="http://schemas.microsoft.com/office/powerpoint/2010/main" val="2878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Crowdcompass</a:t>
            </a:r>
            <a:r>
              <a:rPr lang="en-US" dirty="0" smtClean="0"/>
              <a:t> </a:t>
            </a:r>
            <a:r>
              <a:rPr lang="en-US" dirty="0" err="1" smtClean="0"/>
              <a:t>Attendeehub</a:t>
            </a:r>
            <a:r>
              <a:rPr lang="en-US" dirty="0" smtClean="0"/>
              <a:t> App</a:t>
            </a:r>
          </a:p>
          <a:p>
            <a:endParaRPr lang="en-US" dirty="0"/>
          </a:p>
          <a:p>
            <a:r>
              <a:rPr lang="en-US" dirty="0" smtClean="0"/>
              <a:t>Search 2018Partnering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4" y="1326701"/>
            <a:ext cx="7158152" cy="55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09677"/>
              </p:ext>
            </p:extLst>
          </p:nvPr>
        </p:nvGraphicFramePr>
        <p:xfrm>
          <a:off x="2025472" y="1690689"/>
          <a:ext cx="509305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Railroad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</a:t>
                      </a:r>
                      <a:r>
                        <a:rPr lang="en-US" baseline="0" dirty="0" smtClean="0"/>
                        <a:t> of Track in 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Norfolk 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Paducah and</a:t>
                      </a:r>
                      <a:r>
                        <a:rPr lang="en-US" baseline="0" dirty="0" smtClean="0"/>
                        <a:t> Louisville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RJ </a:t>
                      </a:r>
                      <a:r>
                        <a:rPr lang="en-US" dirty="0" err="1" smtClean="0"/>
                        <a:t>Corman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Illinois</a:t>
                      </a:r>
                      <a:r>
                        <a:rPr lang="en-US" baseline="0" dirty="0" smtClean="0"/>
                        <a:t> 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2044" y="5216862"/>
            <a:ext cx="323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Total: </a:t>
            </a:r>
            <a:r>
              <a:rPr lang="en-US" sz="2800" dirty="0" smtClean="0"/>
              <a:t>3,191 miles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8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8000"/>
            <a:ext cx="78867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Railroad Acquisitions</a:t>
            </a:r>
            <a:endParaRPr lang="en-US" sz="3600" dirty="0"/>
          </a:p>
          <a:p>
            <a:pPr lvl="1"/>
            <a:r>
              <a:rPr lang="en-US" sz="2800" dirty="0" smtClean="0"/>
              <a:t>How the process works</a:t>
            </a:r>
          </a:p>
          <a:p>
            <a:pPr lvl="1"/>
            <a:r>
              <a:rPr lang="en-US" sz="2800" dirty="0" smtClean="0"/>
              <a:t>RR </a:t>
            </a:r>
            <a:r>
              <a:rPr lang="en-US" sz="2800" dirty="0"/>
              <a:t>s</a:t>
            </a:r>
            <a:r>
              <a:rPr lang="en-US" sz="2800" dirty="0" smtClean="0"/>
              <a:t>pecific requirements</a:t>
            </a:r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3600" dirty="0" smtClean="0"/>
              <a:t>Railroad Agreements</a:t>
            </a:r>
            <a:endParaRPr lang="en-US" sz="3600" dirty="0"/>
          </a:p>
          <a:p>
            <a:pPr lvl="1"/>
            <a:r>
              <a:rPr lang="en-US" sz="2800" dirty="0" smtClean="0"/>
              <a:t>Plan reviews</a:t>
            </a:r>
          </a:p>
          <a:p>
            <a:pPr lvl="1"/>
            <a:r>
              <a:rPr lang="en-US" sz="2800" dirty="0" smtClean="0"/>
              <a:t>Agreement </a:t>
            </a:r>
            <a:r>
              <a:rPr lang="en-US" sz="2800" dirty="0" smtClean="0"/>
              <a:t>drafting and execution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 smtClean="0"/>
              <a:t>Railroad Crossings overview</a:t>
            </a:r>
            <a:endParaRPr lang="en-US" sz="36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18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 of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Offer</a:t>
            </a:r>
          </a:p>
          <a:p>
            <a:pPr lvl="1"/>
            <a:r>
              <a:rPr lang="en-US" sz="2400" dirty="0" smtClean="0"/>
              <a:t>Offer to Purchase</a:t>
            </a:r>
          </a:p>
          <a:p>
            <a:pPr lvl="1"/>
            <a:r>
              <a:rPr lang="en-US" sz="2400" dirty="0" smtClean="0"/>
              <a:t>MAR/Valuation</a:t>
            </a:r>
          </a:p>
          <a:p>
            <a:pPr lvl="1"/>
            <a:r>
              <a:rPr lang="en-US" sz="2400" dirty="0" smtClean="0"/>
              <a:t>MOU</a:t>
            </a:r>
          </a:p>
          <a:p>
            <a:pPr lvl="1"/>
            <a:r>
              <a:rPr lang="en-US" sz="2400" dirty="0" smtClean="0"/>
              <a:t>Plan Sheets</a:t>
            </a:r>
          </a:p>
          <a:p>
            <a:pPr lvl="1"/>
            <a:r>
              <a:rPr lang="en-US" sz="2400" dirty="0" smtClean="0"/>
              <a:t>Deed Description</a:t>
            </a:r>
          </a:p>
          <a:p>
            <a:pPr lvl="2"/>
            <a:r>
              <a:rPr lang="en-US" sz="2200" dirty="0" smtClean="0"/>
              <a:t>PDF and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5" y="2299061"/>
            <a:ext cx="4409247" cy="27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464202"/>
            <a:ext cx="6711654" cy="4974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CSX</a:t>
            </a:r>
          </a:p>
          <a:p>
            <a:pPr lvl="1"/>
            <a:r>
              <a:rPr lang="en-US" dirty="0" smtClean="0"/>
              <a:t>Aerial easements</a:t>
            </a:r>
          </a:p>
          <a:p>
            <a:pPr lvl="1"/>
            <a:r>
              <a:rPr lang="en-US" dirty="0" smtClean="0"/>
              <a:t>License Agreements for culverts in lieu of Permanent Easements</a:t>
            </a:r>
          </a:p>
          <a:p>
            <a:r>
              <a:rPr lang="en-US" dirty="0" smtClean="0"/>
              <a:t>Norfolk Southern</a:t>
            </a:r>
          </a:p>
          <a:p>
            <a:pPr lvl="1"/>
            <a:r>
              <a:rPr lang="en-US" dirty="0" smtClean="0"/>
              <a:t>Recordable Plat</a:t>
            </a:r>
          </a:p>
          <a:p>
            <a:pPr lvl="1"/>
            <a:r>
              <a:rPr lang="en-US" dirty="0" smtClean="0"/>
              <a:t>Description with signed Surveyor’s stamp</a:t>
            </a:r>
          </a:p>
          <a:p>
            <a:pPr lvl="1"/>
            <a:r>
              <a:rPr lang="en-US" dirty="0" smtClean="0"/>
              <a:t>All corners marked with State Plane Coordinates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NO&amp;TP parcels must go before Board of </a:t>
            </a:r>
            <a:r>
              <a:rPr lang="en-US" dirty="0" err="1" smtClean="0"/>
              <a:t>Trusstees</a:t>
            </a:r>
            <a:endParaRPr lang="en-US" dirty="0" smtClean="0"/>
          </a:p>
          <a:p>
            <a:r>
              <a:rPr lang="en-US" dirty="0" smtClean="0"/>
              <a:t>Paducah and Louisville</a:t>
            </a:r>
          </a:p>
          <a:p>
            <a:pPr lvl="1"/>
            <a:r>
              <a:rPr lang="en-US" dirty="0" smtClean="0"/>
              <a:t>May be able to use Right of Entry agreement in lieu of Easement</a:t>
            </a:r>
            <a:endParaRPr lang="en-US" dirty="0"/>
          </a:p>
          <a:p>
            <a:r>
              <a:rPr lang="en-US" dirty="0" smtClean="0"/>
              <a:t>RJ </a:t>
            </a:r>
            <a:r>
              <a:rPr lang="en-US" dirty="0" err="1" smtClean="0"/>
              <a:t>Corman</a:t>
            </a:r>
            <a:endParaRPr lang="en-US" dirty="0" smtClean="0"/>
          </a:p>
          <a:p>
            <a:pPr lvl="1"/>
            <a:r>
              <a:rPr lang="en-US" dirty="0" smtClean="0"/>
              <a:t>Some ROW owned by CSX</a:t>
            </a:r>
          </a:p>
        </p:txBody>
      </p:sp>
    </p:spTree>
    <p:extLst>
      <p:ext uri="{BB962C8B-B14F-4D97-AF65-F5344CB8AC3E}">
        <p14:creationId xmlns:p14="http://schemas.microsoft.com/office/powerpoint/2010/main" val="36955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make RR offer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363994"/>
            <a:ext cx="6711654" cy="1729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ASAP</a:t>
            </a:r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573" y="3093929"/>
            <a:ext cx="7480922" cy="239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6 months to 2 years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Large impact by heavy turnover at RRs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Special cases</a:t>
            </a:r>
          </a:p>
        </p:txBody>
      </p:sp>
    </p:spTree>
    <p:extLst>
      <p:ext uri="{BB962C8B-B14F-4D97-AF65-F5344CB8AC3E}">
        <p14:creationId xmlns:p14="http://schemas.microsoft.com/office/powerpoint/2010/main" val="37970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 of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Receive executed deed and MOU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Submit Payment request and send to RR</a:t>
            </a:r>
          </a:p>
          <a:p>
            <a:r>
              <a:rPr lang="en-US" sz="2400" dirty="0" smtClean="0"/>
              <a:t>Forward deed to District for recording</a:t>
            </a:r>
          </a:p>
        </p:txBody>
      </p:sp>
    </p:spTree>
    <p:extLst>
      <p:ext uri="{BB962C8B-B14F-4D97-AF65-F5344CB8AC3E}">
        <p14:creationId xmlns:p14="http://schemas.microsoft.com/office/powerpoint/2010/main" val="1850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0922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Acquire </a:t>
            </a:r>
            <a:r>
              <a:rPr lang="en-US" sz="2400" dirty="0" smtClean="0"/>
              <a:t>Right </a:t>
            </a:r>
            <a:r>
              <a:rPr lang="en-US" sz="2400" dirty="0"/>
              <a:t>of </a:t>
            </a:r>
            <a:r>
              <a:rPr lang="en-US" sz="2400" dirty="0" smtClean="0"/>
              <a:t>Way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Coordinate plan review with RR companies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Coordinate flagging to protect RR facilities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Ensure that Cabinet contractors perform to standards</a:t>
            </a:r>
          </a:p>
        </p:txBody>
      </p:sp>
    </p:spTree>
    <p:extLst>
      <p:ext uri="{BB962C8B-B14F-4D97-AF65-F5344CB8AC3E}">
        <p14:creationId xmlns:p14="http://schemas.microsoft.com/office/powerpoint/2010/main" val="5338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Allen Rust</Speakers>
    <Section xmlns="b47a5aad-adfb-4dac-9d3f-47090e67d565">Right of Way</Section>
  </documentManagement>
</p:properties>
</file>

<file path=customXml/itemProps1.xml><?xml version="1.0" encoding="utf-8"?>
<ds:datastoreItem xmlns:ds="http://schemas.openxmlformats.org/officeDocument/2006/customXml" ds:itemID="{64228A11-B292-4AFB-9EF7-F3CE15DD89C0}"/>
</file>

<file path=customXml/itemProps2.xml><?xml version="1.0" encoding="utf-8"?>
<ds:datastoreItem xmlns:ds="http://schemas.openxmlformats.org/officeDocument/2006/customXml" ds:itemID="{CC4FA579-EF15-4832-98CC-6FE104283865}"/>
</file>

<file path=customXml/itemProps3.xml><?xml version="1.0" encoding="utf-8"?>
<ds:datastoreItem xmlns:ds="http://schemas.openxmlformats.org/officeDocument/2006/customXml" ds:itemID="{FE74D515-12E0-41AB-B35C-91245FFEE58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1136</TotalTime>
  <Words>320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Railroad Session Railroad Acquisition, Crossings, etc.</vt:lpstr>
      <vt:lpstr>Railroads in Kentucky</vt:lpstr>
      <vt:lpstr>Railroads in Kentucky</vt:lpstr>
      <vt:lpstr>PowerPoint Presentation</vt:lpstr>
      <vt:lpstr>Right of Way</vt:lpstr>
      <vt:lpstr>Railroad Requirements</vt:lpstr>
      <vt:lpstr>When to make RR offer </vt:lpstr>
      <vt:lpstr>Right of Way</vt:lpstr>
      <vt:lpstr>Railroad Coordination</vt:lpstr>
      <vt:lpstr>Initial Submittal</vt:lpstr>
      <vt:lpstr>Comments Exchange</vt:lpstr>
      <vt:lpstr>Agreement</vt:lpstr>
      <vt:lpstr>Agreement (cont.)</vt:lpstr>
      <vt:lpstr>Communication</vt:lpstr>
      <vt:lpstr>Crossings</vt:lpstr>
      <vt:lpstr>Crossings</vt:lpstr>
      <vt:lpstr>Questions?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Rust, Allen (KYTC)</dc:creator>
  <cp:lastModifiedBy>Design</cp:lastModifiedBy>
  <cp:revision>44</cp:revision>
  <dcterms:created xsi:type="dcterms:W3CDTF">2016-08-29T17:29:39Z</dcterms:created>
  <dcterms:modified xsi:type="dcterms:W3CDTF">2018-09-05T17:26:44Z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